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6" r:id="rId2"/>
  </p:sldMasterIdLst>
  <p:notesMasterIdLst>
    <p:notesMasterId r:id="rId8"/>
  </p:notesMasterIdLst>
  <p:sldIdLst>
    <p:sldId id="297" r:id="rId3"/>
    <p:sldId id="321" r:id="rId4"/>
    <p:sldId id="401" r:id="rId5"/>
    <p:sldId id="320" r:id="rId6"/>
    <p:sldId id="324" r:id="rId7"/>
  </p:sldIdLst>
  <p:sldSz cx="9144000" cy="5143500" type="screen16x9"/>
  <p:notesSz cx="7099300" cy="10234613"/>
  <p:custShowLst>
    <p:custShow name="Произвольный показ 1" id="0">
      <p:sldLst>
        <p:sld r:id="rId3"/>
        <p:sld r:id="rId4"/>
        <p:sld r:id="rId6"/>
        <p:sld r:id="rId7"/>
      </p:sldLst>
    </p:custShow>
  </p:custShow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Oleg Odinokikh" initials="OO" lastIdx="1" clrIdx="0">
    <p:extLst>
      <p:ext uri="{19B8F6BF-5375-455C-9EA6-DF929625EA0E}">
        <p15:presenceInfo xmlns:p15="http://schemas.microsoft.com/office/powerpoint/2012/main" userId="14de220d1408eabe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627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301B821-A1FF-4177-AEE7-76D212191A09}" styleName="Средний стиль 1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800" autoAdjust="0"/>
    <p:restoredTop sz="96395" autoAdjust="0"/>
  </p:normalViewPr>
  <p:slideViewPr>
    <p:cSldViewPr snapToGrid="0">
      <p:cViewPr varScale="1">
        <p:scale>
          <a:sx n="141" d="100"/>
          <a:sy n="141" d="100"/>
        </p:scale>
        <p:origin x="828" y="11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3508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3508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64661FEB-7349-4559-B0CD-CA48F638058A}" type="datetimeFigureOut">
              <a:rPr lang="ru-RU" smtClean="0"/>
              <a:t>31.03.2025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79425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709930" y="4925407"/>
            <a:ext cx="5679440" cy="4029879"/>
          </a:xfrm>
          <a:prstGeom prst="rect">
            <a:avLst/>
          </a:prstGeom>
        </p:spPr>
        <p:txBody>
          <a:bodyPr vert="horz" lIns="99048" tIns="49524" rIns="99048" bIns="49524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721107"/>
            <a:ext cx="3076363" cy="513507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4021294" y="9721107"/>
            <a:ext cx="3076363" cy="513507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E6E27064-9D0D-4843-B047-BFAD2099C0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61368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90478">
              <a:defRPr/>
            </a:pPr>
            <a:r>
              <a:rPr lang="ru-RU" sz="1300" dirty="0"/>
              <a:t>[11] В своем портфолио </a:t>
            </a:r>
            <a:r>
              <a:rPr lang="ru-RU" sz="1300" dirty="0" err="1"/>
              <a:t>беспилотников</a:t>
            </a:r>
            <a:r>
              <a:rPr lang="ru-RU" sz="1300" dirty="0"/>
              <a:t> мы имеем ряд </a:t>
            </a:r>
            <a:r>
              <a:rPr lang="ru-RU" sz="1300" u="sng" dirty="0"/>
              <a:t>базовых технологических платформ</a:t>
            </a:r>
            <a:endParaRPr lang="ru-RU" sz="13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90478">
              <a:defRPr/>
            </a:pPr>
            <a:fld id="{938E0CE7-1C37-48E2-B4A1-B1DCB2D831A3}" type="slidenum">
              <a:rPr lang="ru-RU" sz="1500">
                <a:solidFill>
                  <a:prstClr val="black"/>
                </a:solidFill>
                <a:latin typeface="Calibri" panose="020F0502020204030204"/>
              </a:rPr>
              <a:pPr defTabSz="990478">
                <a:defRPr/>
              </a:pPr>
              <a:t>1</a:t>
            </a:fld>
            <a:endParaRPr lang="ru-RU" sz="150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7880469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904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8E0CE7-1C37-48E2-B4A1-B1DCB2D831A3}" type="slidenum">
              <a:rPr kumimoji="0" lang="ru-RU" sz="15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904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ru-RU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47853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904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8E0CE7-1C37-48E2-B4A1-B1DCB2D831A3}" type="slidenum">
              <a:rPr kumimoji="0" lang="ru-RU" sz="15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904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ru-RU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207864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52478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3/31/2025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68256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800100"/>
            <a:ext cx="4114800" cy="22629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56475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ctr" defTabSz="457200" rtl="0" eaLnBrk="1" latinLnBrk="0" hangingPunct="1">
        <a:spcBef>
          <a:spcPct val="0"/>
        </a:spcBef>
        <a:buNone/>
        <a:defRPr sz="2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4572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371475" indent="-142875" algn="l" defTabSz="457200" rtl="0" eaLnBrk="1" latinLnBrk="0" hangingPunct="1">
        <a:spcBef>
          <a:spcPct val="20000"/>
        </a:spcBef>
        <a:buFont typeface="Arial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571500" indent="-114300" algn="l" defTabSz="457200" rtl="0" eaLnBrk="1" latinLnBrk="0" hangingPunct="1">
        <a:spcBef>
          <a:spcPct val="20000"/>
        </a:spcBef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800100" indent="-114300" algn="l" defTabSz="457200" rtl="0" eaLnBrk="1" latinLnBrk="0" hangingPunct="1">
        <a:spcBef>
          <a:spcPct val="20000"/>
        </a:spcBef>
        <a:buFont typeface="Arial" pitchFamily="34" charset="0"/>
        <a:buChar char="–"/>
        <a:defRPr sz="1000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indent="-114300" algn="l" defTabSz="457200" rtl="0" eaLnBrk="1" latinLnBrk="0" hangingPunct="1">
        <a:spcBef>
          <a:spcPct val="20000"/>
        </a:spcBef>
        <a:buFont typeface="Arial" pitchFamily="34" charset="0"/>
        <a:buChar char="»"/>
        <a:defRPr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1257300" indent="-114300" algn="l" defTabSz="457200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485900" indent="-114300" algn="l" defTabSz="457200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714500" indent="-114300" algn="l" defTabSz="457200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1943100" indent="-114300" algn="l" defTabSz="457200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1pPr>
      <a:lvl2pPr marL="2286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572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6858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9144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1430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3716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6002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8288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800100"/>
            <a:ext cx="4114800" cy="22629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22058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</p:sldLayoutIdLst>
  <p:txStyles>
    <p:titleStyle>
      <a:lvl1pPr algn="ctr" defTabSz="457200" rtl="0" eaLnBrk="1" latinLnBrk="0" hangingPunct="1">
        <a:spcBef>
          <a:spcPct val="0"/>
        </a:spcBef>
        <a:buNone/>
        <a:defRPr sz="2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4572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371475" indent="-142875" algn="l" defTabSz="457200" rtl="0" eaLnBrk="1" latinLnBrk="0" hangingPunct="1">
        <a:spcBef>
          <a:spcPct val="20000"/>
        </a:spcBef>
        <a:buFont typeface="Arial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571500" indent="-114300" algn="l" defTabSz="457200" rtl="0" eaLnBrk="1" latinLnBrk="0" hangingPunct="1">
        <a:spcBef>
          <a:spcPct val="20000"/>
        </a:spcBef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800100" indent="-114300" algn="l" defTabSz="457200" rtl="0" eaLnBrk="1" latinLnBrk="0" hangingPunct="1">
        <a:spcBef>
          <a:spcPct val="20000"/>
        </a:spcBef>
        <a:buFont typeface="Arial" pitchFamily="34" charset="0"/>
        <a:buChar char="–"/>
        <a:defRPr sz="1000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indent="-114300" algn="l" defTabSz="457200" rtl="0" eaLnBrk="1" latinLnBrk="0" hangingPunct="1">
        <a:spcBef>
          <a:spcPct val="20000"/>
        </a:spcBef>
        <a:buFont typeface="Arial" pitchFamily="34" charset="0"/>
        <a:buChar char="»"/>
        <a:defRPr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1257300" indent="-114300" algn="l" defTabSz="457200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485900" indent="-114300" algn="l" defTabSz="457200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714500" indent="-114300" algn="l" defTabSz="457200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1943100" indent="-114300" algn="l" defTabSz="457200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1pPr>
      <a:lvl2pPr marL="2286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572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6858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9144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1430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3716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6002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8288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.png"/><Relationship Id="rId7" Type="http://schemas.openxmlformats.org/officeDocument/2006/relationships/image" Target="../media/image4.png"/><Relationship Id="rId12" Type="http://schemas.microsoft.com/office/2007/relationships/hdphoto" Target="../media/hdphoto2.wd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eg"/><Relationship Id="rId11" Type="http://schemas.openxmlformats.org/officeDocument/2006/relationships/image" Target="../media/image8.png"/><Relationship Id="rId5" Type="http://schemas.openxmlformats.org/officeDocument/2006/relationships/image" Target="../media/image2.png"/><Relationship Id="rId10" Type="http://schemas.openxmlformats.org/officeDocument/2006/relationships/image" Target="../media/image7.jpeg"/><Relationship Id="rId4" Type="http://schemas.microsoft.com/office/2007/relationships/hdphoto" Target="../media/hdphoto1.wdp"/><Relationship Id="rId9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6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microsoft.com/office/2007/relationships/hdphoto" Target="../media/hdphoto5.wd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s://aerodyne.tech/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F0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Рисунок 32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738" t="14612" r="14001" b="8676"/>
          <a:stretch/>
        </p:blipFill>
        <p:spPr>
          <a:xfrm>
            <a:off x="7439207" y="1365319"/>
            <a:ext cx="1837440" cy="1641967"/>
          </a:xfrm>
          <a:prstGeom prst="rect">
            <a:avLst/>
          </a:prstGeom>
          <a:ln>
            <a:noFill/>
          </a:ln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F9A578E9-9ECF-451F-B69A-0C27E0A6F0C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25000"/>
          </a:blip>
          <a:srcRect t="11432" r="34628"/>
          <a:stretch/>
        </p:blipFill>
        <p:spPr>
          <a:xfrm>
            <a:off x="4158075" y="527351"/>
            <a:ext cx="2651639" cy="2669384"/>
          </a:xfrm>
          <a:prstGeom prst="rect">
            <a:avLst/>
          </a:prstGeom>
        </p:spPr>
      </p:pic>
      <p:pic>
        <p:nvPicPr>
          <p:cNvPr id="24" name="Picture 10" descr="https://yakutsk.b-z-c.ru/img/about/huge2.jpg"/>
          <p:cNvPicPr>
            <a:picLocks noChangeAspect="1" noChangeArrowheads="1"/>
          </p:cNvPicPr>
          <p:nvPr/>
        </p:nvPicPr>
        <p:blipFill rotWithShape="1">
          <a:blip r:embed="rId6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r="-2934" b="5360"/>
          <a:stretch/>
        </p:blipFill>
        <p:spPr bwMode="auto">
          <a:xfrm>
            <a:off x="106594" y="1015405"/>
            <a:ext cx="3100155" cy="1714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AutoShape 8">
            <a:extLst>
              <a:ext uri="{FF2B5EF4-FFF2-40B4-BE49-F238E27FC236}">
                <a16:creationId xmlns:a16="http://schemas.microsoft.com/office/drawing/2014/main" id="{565520E8-0F3A-4FFA-B468-83FCB0ED0A97}"/>
              </a:ext>
            </a:extLst>
          </p:cNvPr>
          <p:cNvSpPr/>
          <p:nvPr/>
        </p:nvSpPr>
        <p:spPr>
          <a:xfrm>
            <a:off x="0" y="523876"/>
            <a:ext cx="514350" cy="409575"/>
          </a:xfrm>
          <a:prstGeom prst="rect">
            <a:avLst/>
          </a:prstGeom>
          <a:solidFill>
            <a:srgbClr val="1D8FBD"/>
          </a:solidFill>
        </p:spPr>
      </p:sp>
      <p:sp>
        <p:nvSpPr>
          <p:cNvPr id="18" name="AutoShape 18"/>
          <p:cNvSpPr/>
          <p:nvPr/>
        </p:nvSpPr>
        <p:spPr>
          <a:xfrm>
            <a:off x="514350" y="-19050"/>
            <a:ext cx="114300" cy="1116680"/>
          </a:xfrm>
          <a:prstGeom prst="rect">
            <a:avLst/>
          </a:prstGeom>
          <a:solidFill>
            <a:srgbClr val="251E20"/>
          </a:solidFill>
        </p:spPr>
      </p:sp>
      <p:sp>
        <p:nvSpPr>
          <p:cNvPr id="9" name="TextBox 4">
            <a:extLst>
              <a:ext uri="{FF2B5EF4-FFF2-40B4-BE49-F238E27FC236}">
                <a16:creationId xmlns:a16="http://schemas.microsoft.com/office/drawing/2014/main" id="{6E0D4D2C-E0F0-4F36-BAF0-3A94F3A48769}"/>
              </a:ext>
            </a:extLst>
          </p:cNvPr>
          <p:cNvSpPr txBox="1"/>
          <p:nvPr/>
        </p:nvSpPr>
        <p:spPr>
          <a:xfrm>
            <a:off x="775303" y="141258"/>
            <a:ext cx="7557644" cy="4552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defTabSz="457200">
              <a:lnSpc>
                <a:spcPts val="3960"/>
              </a:lnSpc>
              <a:defRPr/>
            </a:pPr>
            <a:r>
              <a:rPr lang="ru-RU" sz="2200" b="1" spc="72" dirty="0">
                <a:solidFill>
                  <a:srgbClr val="251E20"/>
                </a:solidFill>
                <a:latin typeface="Roboto"/>
              </a:rPr>
              <a:t>ЛИНЕЙКА ПРОДУКЦИИ АЭРОДИН</a:t>
            </a:r>
            <a:endParaRPr lang="en-US" sz="2200" b="1" spc="72" dirty="0">
              <a:solidFill>
                <a:srgbClr val="251E20"/>
              </a:solidFill>
              <a:latin typeface="Roboto"/>
            </a:endParaRPr>
          </a:p>
        </p:txBody>
      </p:sp>
      <p:sp>
        <p:nvSpPr>
          <p:cNvPr id="10" name="TextBox 3">
            <a:extLst>
              <a:ext uri="{FF2B5EF4-FFF2-40B4-BE49-F238E27FC236}">
                <a16:creationId xmlns:a16="http://schemas.microsoft.com/office/drawing/2014/main" id="{F8EFEC59-407D-4C1A-AB71-60953631116E}"/>
              </a:ext>
            </a:extLst>
          </p:cNvPr>
          <p:cNvSpPr txBox="1"/>
          <p:nvPr/>
        </p:nvSpPr>
        <p:spPr>
          <a:xfrm>
            <a:off x="810511" y="656251"/>
            <a:ext cx="6069715" cy="2180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defTabSz="457200">
              <a:lnSpc>
                <a:spcPts val="1760"/>
              </a:lnSpc>
              <a:defRPr/>
            </a:pPr>
            <a:r>
              <a:rPr lang="ru-RU" sz="1400" b="1" spc="160" dirty="0">
                <a:solidFill>
                  <a:srgbClr val="251E20"/>
                </a:solidFill>
                <a:latin typeface="Roboto"/>
              </a:rPr>
              <a:t>Базовые технологические платформы</a:t>
            </a:r>
            <a:endParaRPr lang="en-US" sz="1400" b="1" spc="160" dirty="0">
              <a:solidFill>
                <a:srgbClr val="251E20"/>
              </a:solidFill>
              <a:latin typeface="Roboto"/>
            </a:endParaRPr>
          </a:p>
        </p:txBody>
      </p:sp>
      <p:graphicFrame>
        <p:nvGraphicFramePr>
          <p:cNvPr id="26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7853854"/>
              </p:ext>
            </p:extLst>
          </p:nvPr>
        </p:nvGraphicFramePr>
        <p:xfrm>
          <a:off x="106594" y="2805768"/>
          <a:ext cx="8695385" cy="2156460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17185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939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928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899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05740">
                <a:tc>
                  <a:txBody>
                    <a:bodyPr/>
                    <a:lstStyle/>
                    <a:p>
                      <a:pPr marL="180975" indent="0" algn="l">
                        <a:defRPr/>
                      </a:pPr>
                      <a:r>
                        <a:rPr lang="ru-RU" sz="1200" dirty="0"/>
                        <a:t>Параметр</a:t>
                      </a:r>
                      <a:endParaRPr lang="ru-RU" sz="1200" b="1" dirty="0"/>
                    </a:p>
                  </a:txBody>
                  <a:tcPr marL="68580" marR="68580" marT="34290" marB="34290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en-US" sz="1200" baseline="0" dirty="0" err="1"/>
                        <a:t>uDrone</a:t>
                      </a:r>
                      <a:r>
                        <a:rPr lang="ru-RU" sz="1200" baseline="0" dirty="0"/>
                        <a:t> </a:t>
                      </a:r>
                      <a:r>
                        <a:rPr lang="ru-RU" sz="1200" dirty="0"/>
                        <a:t>ПЕГАС</a:t>
                      </a:r>
                      <a:endParaRPr lang="ru-RU" sz="1200" b="1" dirty="0"/>
                    </a:p>
                  </a:txBody>
                  <a:tcPr marL="68580" marR="68580" marT="34290" marB="34290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200"/>
                        <a:t>  ПИЛИГРИМ </a:t>
                      </a:r>
                      <a:endParaRPr lang="ru-RU" sz="1200" dirty="0"/>
                    </a:p>
                  </a:txBody>
                  <a:tcPr marL="68580" marR="68580" marT="34290" marB="34290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defRPr/>
                      </a:pPr>
                      <a:r>
                        <a:rPr lang="ru-RU" sz="1200" dirty="0"/>
                        <a:t>ЦЕНТУРИОН</a:t>
                      </a:r>
                      <a:endParaRPr lang="ru-RU" sz="1200" b="1" dirty="0"/>
                    </a:p>
                  </a:txBody>
                  <a:tcPr marL="68580" marR="68580" marT="34290" marB="34290"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177800" marR="0" indent="0" algn="l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/>
                        <a:t>Протяженность полета</a:t>
                      </a:r>
                      <a:endParaRPr sz="1000" dirty="0"/>
                    </a:p>
                  </a:txBody>
                  <a:tcPr marL="68580" marR="68580" marT="34290" marB="34290">
                    <a:lnR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000" b="1" i="0" dirty="0"/>
                        <a:t>до 60 км</a:t>
                      </a:r>
                    </a:p>
                  </a:txBody>
                  <a:tcPr marL="68580" marR="68580" marT="34290" marB="34290">
                    <a:lnL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000" b="1" i="0" dirty="0"/>
                        <a:t>более</a:t>
                      </a:r>
                      <a:r>
                        <a:rPr lang="ru-RU" sz="1000" b="1" i="0" baseline="0" dirty="0"/>
                        <a:t> </a:t>
                      </a:r>
                      <a:r>
                        <a:rPr lang="ru-RU" sz="1000" b="1" i="0" dirty="0"/>
                        <a:t>200 км </a:t>
                      </a:r>
                    </a:p>
                  </a:txBody>
                  <a:tcPr marL="68580" marR="68580" marT="34290" marB="34290">
                    <a:lnL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900" b="1" i="0" dirty="0"/>
                        <a:t>Фиксированное положение, </a:t>
                      </a:r>
                      <a:br>
                        <a:rPr lang="ru-RU" sz="900" b="1" i="0" dirty="0"/>
                      </a:br>
                      <a:r>
                        <a:rPr lang="ru-RU" sz="900" b="1" i="0" dirty="0"/>
                        <a:t>высота до 150 м</a:t>
                      </a:r>
                    </a:p>
                  </a:txBody>
                  <a:tcPr marL="68580" marR="68580" marT="34290" marB="34290">
                    <a:lnL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177800" marR="0" indent="0" algn="l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/>
                        <a:t>Время полета</a:t>
                      </a:r>
                    </a:p>
                  </a:txBody>
                  <a:tcPr marL="68580" marR="68580" marT="34290" marB="34290">
                    <a:lnR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000" b="1" i="0" dirty="0"/>
                        <a:t>80 – 45 минут</a:t>
                      </a:r>
                    </a:p>
                  </a:txBody>
                  <a:tcPr marL="68580" marR="68580" marT="34290" marB="34290">
                    <a:lnL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000" b="1" i="0" dirty="0"/>
                        <a:t>4 ч</a:t>
                      </a:r>
                    </a:p>
                  </a:txBody>
                  <a:tcPr marL="68580" marR="68580" marT="34290" marB="34290">
                    <a:lnL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000" b="1" i="0" dirty="0"/>
                        <a:t>Не</a:t>
                      </a:r>
                      <a:r>
                        <a:rPr lang="en-US" sz="1000" b="1" i="0" dirty="0"/>
                        <a:t> </a:t>
                      </a:r>
                      <a:r>
                        <a:rPr lang="ru-RU" sz="1000" b="1" i="0" dirty="0"/>
                        <a:t>ограничено</a:t>
                      </a:r>
                    </a:p>
                  </a:txBody>
                  <a:tcPr marL="68580" marR="68580" marT="34290" marB="34290">
                    <a:lnL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177800" indent="0" algn="l">
                        <a:defRPr/>
                      </a:pPr>
                      <a:r>
                        <a:rPr lang="ru-RU" sz="1000" dirty="0"/>
                        <a:t>Вес полезной нагрузки</a:t>
                      </a:r>
                    </a:p>
                  </a:txBody>
                  <a:tcPr marL="68580" marR="68580" marT="34290" marB="34290">
                    <a:lnR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000" b="1" i="0" dirty="0"/>
                        <a:t>1</a:t>
                      </a:r>
                      <a:r>
                        <a:rPr lang="en-US" sz="1000" b="1" i="0" dirty="0"/>
                        <a:t>-7</a:t>
                      </a:r>
                      <a:r>
                        <a:rPr lang="ru-RU" sz="1000" b="1" i="0" dirty="0"/>
                        <a:t> кг</a:t>
                      </a:r>
                    </a:p>
                  </a:txBody>
                  <a:tcPr marL="68580" marR="68580" marT="34290" marB="34290">
                    <a:lnL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000" b="1" i="0" dirty="0"/>
                        <a:t>5+ кг</a:t>
                      </a:r>
                    </a:p>
                  </a:txBody>
                  <a:tcPr marL="68580" marR="68580" marT="34290" marB="34290">
                    <a:lnL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000" b="1" i="0" dirty="0"/>
                        <a:t>5+ кг</a:t>
                      </a:r>
                    </a:p>
                  </a:txBody>
                  <a:tcPr marL="68580" marR="68580" marT="34290" marB="34290">
                    <a:lnL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177800" indent="0" algn="l"/>
                      <a:r>
                        <a:rPr lang="ru-RU" sz="1000" dirty="0"/>
                        <a:t>Силовая установка</a:t>
                      </a:r>
                    </a:p>
                  </a:txBody>
                  <a:tcPr marL="68580" marR="68580" marT="34290" marB="34290">
                    <a:lnR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err="1"/>
                        <a:t>Высокоресурсные</a:t>
                      </a:r>
                      <a:r>
                        <a:rPr lang="ru-RU" sz="1000" dirty="0"/>
                        <a:t> </a:t>
                      </a:r>
                      <a:br>
                        <a:rPr lang="en-US" sz="1000" dirty="0"/>
                      </a:br>
                      <a:r>
                        <a:rPr lang="ru-RU" sz="1000" dirty="0"/>
                        <a:t>аккумуляторные батареи </a:t>
                      </a:r>
                      <a:r>
                        <a:rPr lang="en-US" sz="1000" dirty="0"/>
                        <a:t>NMC</a:t>
                      </a:r>
                      <a:endParaRPr lang="ru-RU" sz="1000" dirty="0"/>
                    </a:p>
                  </a:txBody>
                  <a:tcPr marL="68580" marR="68580" marT="34290" marB="34290">
                    <a:lnL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/>
                        <a:t>Гибридная</a:t>
                      </a:r>
                      <a:r>
                        <a:rPr lang="en-US" sz="1000" dirty="0"/>
                        <a:t> </a:t>
                      </a:r>
                      <a:r>
                        <a:rPr lang="ru-RU" sz="1000" dirty="0"/>
                        <a:t>энергетическая</a:t>
                      </a:r>
                      <a:r>
                        <a:rPr lang="ru-RU" sz="1000" baseline="0" dirty="0"/>
                        <a:t> установка. Топливо: бензин АИ-95</a:t>
                      </a:r>
                      <a:endParaRPr lang="ru-RU" sz="1000" dirty="0"/>
                    </a:p>
                  </a:txBody>
                  <a:tcPr marL="68580" marR="68580" marT="34290" marB="34290">
                    <a:lnL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/>
                        <a:t>Наземный источник питания 200 В</a:t>
                      </a:r>
                    </a:p>
                    <a:p>
                      <a:pPr algn="ctr"/>
                      <a:r>
                        <a:rPr lang="ru-RU" sz="900" dirty="0"/>
                        <a:t>Рекомендуемая </a:t>
                      </a:r>
                      <a:r>
                        <a:rPr lang="ru-RU" sz="900"/>
                        <a:t>мощность 7 </a:t>
                      </a:r>
                      <a:r>
                        <a:rPr lang="ru-RU" sz="900" dirty="0"/>
                        <a:t>кВт</a:t>
                      </a:r>
                    </a:p>
                  </a:txBody>
                  <a:tcPr marL="68580" marR="68580" marT="34290" marB="34290">
                    <a:lnL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07794">
                <a:tc>
                  <a:txBody>
                    <a:bodyPr/>
                    <a:lstStyle/>
                    <a:p>
                      <a:pPr marL="177800" indent="0"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Специфические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особенности</a:t>
                      </a:r>
                      <a:endParaRPr lang="ru-RU" sz="10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R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indent="0">
                        <a:spcBef>
                          <a:spcPts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+mn-lt"/>
                        </a:rPr>
                        <a:t>Модульное промышленное решение для различной нагрузки и времени полета</a:t>
                      </a:r>
                    </a:p>
                    <a:p>
                      <a:pPr marL="0" indent="0">
                        <a:spcBef>
                          <a:spcPts val="0"/>
                        </a:spcBef>
                        <a:buFont typeface="Arial" panose="020B0604020202020204" pitchFamily="34" charset="0"/>
                        <a:buNone/>
                      </a:pPr>
                      <a:endParaRPr lang="ru-RU" sz="100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8580" marR="68580" marT="34290" marB="34290">
                    <a:lnL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indent="0" algn="l" defTabSz="457200" rtl="0" eaLnBrk="1" latinLnBrk="0" hangingPunct="1">
                        <a:spcBef>
                          <a:spcPts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ru-RU" sz="1000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Максимальные возможности для длительного воздушного сканирования и мониторинга</a:t>
                      </a:r>
                    </a:p>
                  </a:txBody>
                  <a:tcPr marL="68580" marR="68580" marT="34290" marB="34290">
                    <a:lnL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dirty="0"/>
                        <a:t>Развертывание и ретрансляция связи, длительное</a:t>
                      </a:r>
                      <a:r>
                        <a:rPr lang="ru-RU" sz="1000" baseline="0" dirty="0"/>
                        <a:t> наблюдение</a:t>
                      </a:r>
                      <a:endParaRPr lang="ru-RU" sz="10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9583747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177800" indent="0" algn="l">
                        <a:defRPr/>
                      </a:pPr>
                      <a:r>
                        <a:rPr lang="ru-RU" sz="1000" dirty="0"/>
                        <a:t>Статус создания</a:t>
                      </a:r>
                    </a:p>
                  </a:txBody>
                  <a:tcPr marL="68580" marR="68580" marT="34290" marB="34290">
                    <a:lnR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000" dirty="0"/>
                        <a:t>Серия</a:t>
                      </a:r>
                    </a:p>
                  </a:txBody>
                  <a:tcPr marL="68580" marR="68580" marT="34290" marB="34290">
                    <a:lnL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err="1"/>
                        <a:t>Предсерийная</a:t>
                      </a:r>
                      <a:endParaRPr lang="ru-RU" sz="1000" dirty="0"/>
                    </a:p>
                  </a:txBody>
                  <a:tcPr marL="68580" marR="68580" marT="34290" marB="34290">
                    <a:lnL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000" dirty="0"/>
                        <a:t>Серия</a:t>
                      </a:r>
                    </a:p>
                  </a:txBody>
                  <a:tcPr marL="68580" marR="68580" marT="34290" marB="34290">
                    <a:lnL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479865616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45" r="36222" b="66356"/>
          <a:stretch/>
        </p:blipFill>
        <p:spPr>
          <a:xfrm>
            <a:off x="6594718" y="546684"/>
            <a:ext cx="2426757" cy="221339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8128" y="1467888"/>
            <a:ext cx="257175" cy="257175"/>
          </a:xfrm>
          <a:prstGeom prst="rect">
            <a:avLst/>
          </a:prstGeom>
        </p:spPr>
      </p:pic>
      <p:sp>
        <p:nvSpPr>
          <p:cNvPr id="29" name="TextBox 5"/>
          <p:cNvSpPr>
            <a:spLocks/>
          </p:cNvSpPr>
          <p:nvPr/>
        </p:nvSpPr>
        <p:spPr bwMode="auto">
          <a:xfrm>
            <a:off x="282858" y="1681980"/>
            <a:ext cx="113665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defRPr/>
            </a:pPr>
            <a:r>
              <a:rPr lang="ru-RU" sz="700" kern="0" dirty="0">
                <a:solidFill>
                  <a:prstClr val="black"/>
                </a:solidFill>
                <a:latin typeface="Calibri"/>
                <a:cs typeface="Arial"/>
              </a:rPr>
              <a:t>г. Санкт-Петербург</a:t>
            </a: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587D8E5E-ED2F-42D9-92A3-12BCF3D549E6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03" t="34250" r="25442" b="39500"/>
          <a:stretch/>
        </p:blipFill>
        <p:spPr>
          <a:xfrm>
            <a:off x="6941533" y="59692"/>
            <a:ext cx="2018100" cy="596511"/>
          </a:xfrm>
          <a:prstGeom prst="rect">
            <a:avLst/>
          </a:prstGeom>
        </p:spPr>
      </p:pic>
      <p:pic>
        <p:nvPicPr>
          <p:cNvPr id="1026" name="Picture 2" descr="https://avatars.dzeninfra.ru/get-zen_doc/1880939/pub_64f57297966d790ea21ce513_64f57a6f7bdba35085a744f0/scale_2400">
            <a:extLst>
              <a:ext uri="{FF2B5EF4-FFF2-40B4-BE49-F238E27FC236}">
                <a16:creationId xmlns:a16="http://schemas.microsoft.com/office/drawing/2014/main" id="{B2B4953D-7DC1-4440-86E1-4D669282043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23" t="21716" r="16222" b="12759"/>
          <a:stretch/>
        </p:blipFill>
        <p:spPr bwMode="auto">
          <a:xfrm>
            <a:off x="3981263" y="1202202"/>
            <a:ext cx="3100154" cy="1674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0B124839-E361-430D-A408-ACB7653AA1F0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3410" y="757269"/>
            <a:ext cx="3019909" cy="2237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31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906"/>
    </mc:Choice>
    <mc:Fallback xmlns="">
      <p:transition spd="slow" advTm="6906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F0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utoShape 8"/>
          <p:cNvSpPr/>
          <p:nvPr/>
        </p:nvSpPr>
        <p:spPr>
          <a:xfrm>
            <a:off x="8856275" y="2093776"/>
            <a:ext cx="20893" cy="380341"/>
          </a:xfrm>
          <a:prstGeom prst="rect">
            <a:avLst/>
          </a:prstGeom>
          <a:solidFill>
            <a:srgbClr val="251E20"/>
          </a:solidFill>
        </p:spPr>
      </p:sp>
      <p:sp>
        <p:nvSpPr>
          <p:cNvPr id="9" name="AutoShape 9"/>
          <p:cNvSpPr/>
          <p:nvPr/>
        </p:nvSpPr>
        <p:spPr>
          <a:xfrm>
            <a:off x="8856275" y="1370464"/>
            <a:ext cx="20893" cy="380341"/>
          </a:xfrm>
          <a:prstGeom prst="rect">
            <a:avLst/>
          </a:prstGeom>
          <a:solidFill>
            <a:srgbClr val="251E20"/>
          </a:solidFill>
        </p:spPr>
      </p:sp>
      <p:sp>
        <p:nvSpPr>
          <p:cNvPr id="18" name="TextBox 4"/>
          <p:cNvSpPr txBox="1"/>
          <p:nvPr/>
        </p:nvSpPr>
        <p:spPr>
          <a:xfrm>
            <a:off x="768386" y="199334"/>
            <a:ext cx="7557644" cy="4488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ts val="396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72" normalizeH="0" baseline="0" noProof="0" dirty="0">
                <a:ln>
                  <a:noFill/>
                </a:ln>
                <a:solidFill>
                  <a:srgbClr val="251E20"/>
                </a:solidFill>
                <a:effectLst/>
                <a:uLnTx/>
                <a:uFillTx/>
                <a:latin typeface="Roboto"/>
                <a:ea typeface="+mn-ea"/>
                <a:cs typeface="+mn-cs"/>
              </a:rPr>
              <a:t>ЦЕНТУРИОН - ДРОН НА ПРИВЯЗИ</a:t>
            </a:r>
            <a:endParaRPr kumimoji="0" lang="en-US" sz="2000" b="1" i="0" u="none" strike="noStrike" kern="1200" cap="none" spc="72" normalizeH="0" baseline="0" noProof="0" dirty="0">
              <a:ln>
                <a:noFill/>
              </a:ln>
              <a:solidFill>
                <a:srgbClr val="251E20"/>
              </a:solidFill>
              <a:effectLst/>
              <a:uLnTx/>
              <a:uFillTx/>
              <a:latin typeface="Roboto"/>
              <a:ea typeface="+mn-ea"/>
              <a:cs typeface="+mn-cs"/>
            </a:endParaRPr>
          </a:p>
        </p:txBody>
      </p:sp>
      <p:sp>
        <p:nvSpPr>
          <p:cNvPr id="19" name="AutoShape 18"/>
          <p:cNvSpPr/>
          <p:nvPr/>
        </p:nvSpPr>
        <p:spPr>
          <a:xfrm>
            <a:off x="514350" y="-19050"/>
            <a:ext cx="114300" cy="1116680"/>
          </a:xfrm>
          <a:prstGeom prst="rect">
            <a:avLst/>
          </a:prstGeom>
          <a:solidFill>
            <a:srgbClr val="251E20"/>
          </a:solidFill>
        </p:spPr>
      </p:sp>
      <p:sp>
        <p:nvSpPr>
          <p:cNvPr id="21" name="TextBox 3">
            <a:extLst>
              <a:ext uri="{FF2B5EF4-FFF2-40B4-BE49-F238E27FC236}">
                <a16:creationId xmlns:a16="http://schemas.microsoft.com/office/drawing/2014/main" id="{9E863F73-EF46-4330-B40B-49D06A05C41C}"/>
              </a:ext>
            </a:extLst>
          </p:cNvPr>
          <p:cNvSpPr txBox="1"/>
          <p:nvPr/>
        </p:nvSpPr>
        <p:spPr>
          <a:xfrm>
            <a:off x="798842" y="719187"/>
            <a:ext cx="7146118" cy="2308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ts val="176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160" normalizeH="0" baseline="0" noProof="0" dirty="0">
                <a:ln>
                  <a:noFill/>
                </a:ln>
                <a:solidFill>
                  <a:srgbClr val="251E20"/>
                </a:solidFill>
                <a:effectLst/>
                <a:uLnTx/>
                <a:uFillTx/>
                <a:latin typeface="Roboto"/>
                <a:ea typeface="+mn-ea"/>
                <a:cs typeface="+mn-cs"/>
              </a:rPr>
              <a:t>Характеристики</a:t>
            </a:r>
            <a:endParaRPr kumimoji="0" lang="en-US" sz="1600" b="1" i="0" u="none" strike="noStrike" kern="1200" cap="none" spc="160" normalizeH="0" baseline="0" noProof="0" dirty="0">
              <a:ln>
                <a:noFill/>
              </a:ln>
              <a:solidFill>
                <a:srgbClr val="251E20"/>
              </a:solidFill>
              <a:effectLst/>
              <a:uLnTx/>
              <a:uFillTx/>
              <a:latin typeface="Roboto"/>
              <a:ea typeface="+mn-ea"/>
              <a:cs typeface="+mn-cs"/>
            </a:endParaRPr>
          </a:p>
        </p:txBody>
      </p:sp>
      <p:sp>
        <p:nvSpPr>
          <p:cNvPr id="22" name="AutoShape 8">
            <a:extLst>
              <a:ext uri="{FF2B5EF4-FFF2-40B4-BE49-F238E27FC236}">
                <a16:creationId xmlns:a16="http://schemas.microsoft.com/office/drawing/2014/main" id="{565520E8-0F3A-4FFA-B468-83FCB0ED0A97}"/>
              </a:ext>
            </a:extLst>
          </p:cNvPr>
          <p:cNvSpPr/>
          <p:nvPr/>
        </p:nvSpPr>
        <p:spPr>
          <a:xfrm>
            <a:off x="0" y="523876"/>
            <a:ext cx="514350" cy="409575"/>
          </a:xfrm>
          <a:prstGeom prst="rect">
            <a:avLst/>
          </a:prstGeom>
          <a:solidFill>
            <a:srgbClr val="1D8FBD"/>
          </a:solidFill>
        </p:spPr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9A3E40D4-4B2A-438B-BA2B-C798EED01D5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03" t="34250" r="25442" b="39500"/>
          <a:stretch/>
        </p:blipFill>
        <p:spPr>
          <a:xfrm>
            <a:off x="6941533" y="59692"/>
            <a:ext cx="2018100" cy="596511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6DC06E04-A155-48F2-AE44-152D845F85D2}"/>
              </a:ext>
            </a:extLst>
          </p:cNvPr>
          <p:cNvSpPr txBox="1"/>
          <p:nvPr/>
        </p:nvSpPr>
        <p:spPr>
          <a:xfrm>
            <a:off x="441936" y="1193817"/>
            <a:ext cx="354556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Задачи:</a:t>
            </a:r>
          </a:p>
          <a:p>
            <a:pPr marL="228600" marR="0" lvl="0" indent="-2286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Ретрансляция и развертывание связи</a:t>
            </a:r>
          </a:p>
          <a:p>
            <a:pPr marL="228600" marR="0" lvl="0" indent="-2286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Длительное высотное наблюдение</a:t>
            </a:r>
          </a:p>
          <a:p>
            <a:pPr marL="228600" marR="0" lvl="0" indent="-2286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Высотный носитель средств РЭР/РЭБ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Характеристики: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Длительность работы 		</a:t>
            </a: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не ограничена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Высота:				150 м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Стойкость к ветру			до 15 м/с Диапазон температур: 		-30…+40 С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Мощность источника питания 	5 кВт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Напряжение источника 		220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V AC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Напряжение передачи		600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V DC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Масса полезной нагрузка		5 кг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Выделяемая мощность </a:t>
            </a:r>
            <a:b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для питания ПН:			до 500 Вт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Удержание позиции: 		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навигационный приемник Контрабас-А1 и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оптическая система позиционирования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не подверженная воздействию РЭБ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4E6164B-6E4E-42BD-8DBB-3A8E2300D8F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8425"/>
          <a:stretch/>
        </p:blipFill>
        <p:spPr>
          <a:xfrm>
            <a:off x="4005560" y="915907"/>
            <a:ext cx="4696504" cy="2736077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85524DF-47F4-4BEF-A2D6-81C6DC10B13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rcRect l="3822" t="42272" r="22258" b="1366"/>
          <a:stretch/>
        </p:blipFill>
        <p:spPr>
          <a:xfrm>
            <a:off x="6789822" y="3061384"/>
            <a:ext cx="1989348" cy="2022424"/>
          </a:xfrm>
          <a:prstGeom prst="rect">
            <a:avLst/>
          </a:prstGeom>
          <a:ln w="12700">
            <a:solidFill>
              <a:schemeClr val="bg1">
                <a:lumMod val="95000"/>
              </a:schemeClr>
            </a:solidFill>
          </a:ln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CD0064B-6FB7-4FD1-8F11-1456A9753CAE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t="37663" b="5975"/>
          <a:stretch/>
        </p:blipFill>
        <p:spPr>
          <a:xfrm>
            <a:off x="4364812" y="3717770"/>
            <a:ext cx="1765055" cy="1326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5112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133"/>
    </mc:Choice>
    <mc:Fallback xmlns="">
      <p:transition spd="slow" advTm="8133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B717BD7-ECFE-4002-B354-D35B39A5A74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902" b="12494"/>
          <a:stretch/>
        </p:blipFill>
        <p:spPr>
          <a:xfrm>
            <a:off x="0" y="0"/>
            <a:ext cx="9144000" cy="515051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8114AFC-A93E-4038-8B69-34EC21646CA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19" y="137113"/>
            <a:ext cx="2302933" cy="643142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80EFCE88-4078-417C-AE2E-211E8C570746}"/>
              </a:ext>
            </a:extLst>
          </p:cNvPr>
          <p:cNvSpPr/>
          <p:nvPr/>
        </p:nvSpPr>
        <p:spPr>
          <a:xfrm>
            <a:off x="6975176" y="0"/>
            <a:ext cx="1974964" cy="5220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ts val="396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72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ruk Text Wide Cyr" pitchFamily="50" charset="-52"/>
                <a:ea typeface="+mn-ea"/>
                <a:cs typeface="+mn-cs"/>
              </a:rPr>
              <a:t>Центурион</a:t>
            </a:r>
            <a:endParaRPr kumimoji="0" lang="en-US" sz="1800" b="0" i="0" u="none" strike="noStrike" kern="1200" cap="none" spc="72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ruk Text Wide Cyr" pitchFamily="50" charset="-52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72640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F0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utoShape 8"/>
          <p:cNvSpPr/>
          <p:nvPr/>
        </p:nvSpPr>
        <p:spPr>
          <a:xfrm>
            <a:off x="8856275" y="2093776"/>
            <a:ext cx="20893" cy="380341"/>
          </a:xfrm>
          <a:prstGeom prst="rect">
            <a:avLst/>
          </a:prstGeom>
          <a:solidFill>
            <a:srgbClr val="251E20"/>
          </a:solidFill>
        </p:spPr>
      </p:sp>
      <p:sp>
        <p:nvSpPr>
          <p:cNvPr id="9" name="AutoShape 9"/>
          <p:cNvSpPr/>
          <p:nvPr/>
        </p:nvSpPr>
        <p:spPr>
          <a:xfrm>
            <a:off x="8856275" y="1370464"/>
            <a:ext cx="20893" cy="380341"/>
          </a:xfrm>
          <a:prstGeom prst="rect">
            <a:avLst/>
          </a:prstGeom>
          <a:solidFill>
            <a:srgbClr val="251E20"/>
          </a:solidFill>
        </p:spPr>
      </p:sp>
      <p:sp>
        <p:nvSpPr>
          <p:cNvPr id="18" name="TextBox 4"/>
          <p:cNvSpPr txBox="1"/>
          <p:nvPr/>
        </p:nvSpPr>
        <p:spPr>
          <a:xfrm>
            <a:off x="768386" y="199334"/>
            <a:ext cx="7557644" cy="4488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ts val="396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72" normalizeH="0" baseline="0" noProof="0" dirty="0">
                <a:ln>
                  <a:noFill/>
                </a:ln>
                <a:solidFill>
                  <a:srgbClr val="251E20"/>
                </a:solidFill>
                <a:effectLst/>
                <a:uLnTx/>
                <a:uFillTx/>
                <a:latin typeface="Roboto"/>
                <a:ea typeface="+mn-ea"/>
                <a:cs typeface="+mn-cs"/>
              </a:rPr>
              <a:t>ЦЕНТУРИОН - ДРОН НА ПРИВЯЗИ</a:t>
            </a:r>
            <a:endParaRPr kumimoji="0" lang="en-US" sz="2000" b="1" i="0" u="none" strike="noStrike" kern="1200" cap="none" spc="72" normalizeH="0" baseline="0" noProof="0" dirty="0">
              <a:ln>
                <a:noFill/>
              </a:ln>
              <a:solidFill>
                <a:srgbClr val="251E20"/>
              </a:solidFill>
              <a:effectLst/>
              <a:uLnTx/>
              <a:uFillTx/>
              <a:latin typeface="Roboto"/>
              <a:ea typeface="+mn-ea"/>
              <a:cs typeface="+mn-cs"/>
            </a:endParaRPr>
          </a:p>
        </p:txBody>
      </p:sp>
      <p:sp>
        <p:nvSpPr>
          <p:cNvPr id="19" name="AutoShape 18"/>
          <p:cNvSpPr/>
          <p:nvPr/>
        </p:nvSpPr>
        <p:spPr>
          <a:xfrm>
            <a:off x="514350" y="-19050"/>
            <a:ext cx="114300" cy="1116680"/>
          </a:xfrm>
          <a:prstGeom prst="rect">
            <a:avLst/>
          </a:prstGeom>
          <a:solidFill>
            <a:srgbClr val="251E20"/>
          </a:solidFill>
        </p:spPr>
      </p:sp>
      <p:sp>
        <p:nvSpPr>
          <p:cNvPr id="21" name="TextBox 3">
            <a:extLst>
              <a:ext uri="{FF2B5EF4-FFF2-40B4-BE49-F238E27FC236}">
                <a16:creationId xmlns:a16="http://schemas.microsoft.com/office/drawing/2014/main" id="{9E863F73-EF46-4330-B40B-49D06A05C41C}"/>
              </a:ext>
            </a:extLst>
          </p:cNvPr>
          <p:cNvSpPr txBox="1"/>
          <p:nvPr/>
        </p:nvSpPr>
        <p:spPr>
          <a:xfrm>
            <a:off x="798842" y="719187"/>
            <a:ext cx="7146118" cy="2308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ts val="176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160" normalizeH="0" baseline="0" noProof="0" dirty="0">
                <a:ln>
                  <a:noFill/>
                </a:ln>
                <a:solidFill>
                  <a:srgbClr val="251E20"/>
                </a:solidFill>
                <a:effectLst/>
                <a:uLnTx/>
                <a:uFillTx/>
                <a:latin typeface="Roboto"/>
                <a:ea typeface="+mn-ea"/>
                <a:cs typeface="+mn-cs"/>
              </a:rPr>
              <a:t>Функциональные возможности</a:t>
            </a:r>
            <a:endParaRPr kumimoji="0" lang="en-US" sz="1600" b="1" i="0" u="none" strike="noStrike" kern="1200" cap="none" spc="160" normalizeH="0" baseline="0" noProof="0" dirty="0">
              <a:ln>
                <a:noFill/>
              </a:ln>
              <a:solidFill>
                <a:srgbClr val="251E20"/>
              </a:solidFill>
              <a:effectLst/>
              <a:uLnTx/>
              <a:uFillTx/>
              <a:latin typeface="Roboto"/>
              <a:ea typeface="+mn-ea"/>
              <a:cs typeface="+mn-cs"/>
            </a:endParaRPr>
          </a:p>
        </p:txBody>
      </p:sp>
      <p:sp>
        <p:nvSpPr>
          <p:cNvPr id="22" name="AutoShape 8">
            <a:extLst>
              <a:ext uri="{FF2B5EF4-FFF2-40B4-BE49-F238E27FC236}">
                <a16:creationId xmlns:a16="http://schemas.microsoft.com/office/drawing/2014/main" id="{565520E8-0F3A-4FFA-B468-83FCB0ED0A97}"/>
              </a:ext>
            </a:extLst>
          </p:cNvPr>
          <p:cNvSpPr/>
          <p:nvPr/>
        </p:nvSpPr>
        <p:spPr>
          <a:xfrm>
            <a:off x="0" y="523876"/>
            <a:ext cx="514350" cy="409575"/>
          </a:xfrm>
          <a:prstGeom prst="rect">
            <a:avLst/>
          </a:prstGeom>
          <a:solidFill>
            <a:srgbClr val="1D8FBD"/>
          </a:solidFill>
        </p:spPr>
      </p:sp>
      <p:sp>
        <p:nvSpPr>
          <p:cNvPr id="24" name="TextBox 6">
            <a:extLst>
              <a:ext uri="{FF2B5EF4-FFF2-40B4-BE49-F238E27FC236}">
                <a16:creationId xmlns:a16="http://schemas.microsoft.com/office/drawing/2014/main" id="{36E4F439-4007-4C9A-9D82-079C98BA8ED9}"/>
              </a:ext>
            </a:extLst>
          </p:cNvPr>
          <p:cNvSpPr txBox="1"/>
          <p:nvPr/>
        </p:nvSpPr>
        <p:spPr>
          <a:xfrm>
            <a:off x="352028" y="1208579"/>
            <a:ext cx="3713665" cy="35394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1619250" marR="0" lvl="0" indent="-16192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Автоматический взлет	на заданную высоту</a:t>
            </a:r>
          </a:p>
          <a:p>
            <a:pPr marL="1619250" marR="0" lvl="0" indent="-16192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Удержание позиции	автоматическое, по координатам и высоте, опционально по подстилающей поверхности</a:t>
            </a:r>
          </a:p>
          <a:p>
            <a:pPr marL="1619250" marR="0" lvl="0" indent="-16192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Автоматическая посадка	до касания с поверхностью земли</a:t>
            </a:r>
          </a:p>
          <a:p>
            <a:pPr marL="1619250" marR="0" lvl="0" indent="-16192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Ручное управление	перемещение положения дрона в воздухе;</a:t>
            </a:r>
          </a:p>
          <a:p>
            <a:pPr marL="1619250" marR="0" lvl="0" indent="-16192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Безопасность	автоматическая посадка дрона на резервных аккумуляторных батареях в случае отключения питания. Обесточивание кабеля в случае обрывов и внештатных ситуаций. </a:t>
            </a:r>
          </a:p>
          <a:p>
            <a:pPr marL="1619250" marR="0" lvl="0" indent="-16192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Контроль натяжения	автоматическая выдача или выборка излишков кабеля для сохранения рабочей степени натяжения кабеля;</a:t>
            </a:r>
          </a:p>
          <a:p>
            <a:pPr marL="1619250" marR="0" lvl="0" indent="-16192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Индикация	Индикация текущей высоты, текущих 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GPS</a:t>
            </a: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координат, потребляемой мощности, ориентировочной скорости ветра на текущей высоте, времени работы комплекса, статуса систем дрона и катушки, статусы/состояния по полезной нагрузке.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CB250F15-8366-48BE-A094-FF5D8154473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03" t="34250" r="25442" b="39500"/>
          <a:stretch/>
        </p:blipFill>
        <p:spPr>
          <a:xfrm>
            <a:off x="6941533" y="59692"/>
            <a:ext cx="2018100" cy="596511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0C7E0FA-28FF-4D20-B703-EA4DB948E0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50027" y="1097630"/>
            <a:ext cx="1377309" cy="404668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CD1C40A-6C6A-47B7-BAC9-B83F7CE96F9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89578" y="1097629"/>
            <a:ext cx="1510763" cy="3995129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B6FBB74E-CF47-4BE5-81A5-43B8D68A53B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283270" y="1097629"/>
            <a:ext cx="1388671" cy="3998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1649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151"/>
    </mc:Choice>
    <mc:Fallback xmlns="">
      <p:transition spd="slow" advTm="7151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F0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 rot="-5400000">
            <a:off x="-740408" y="2831127"/>
            <a:ext cx="2972749" cy="4616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ts val="176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160" normalizeH="0" baseline="0" noProof="0" dirty="0">
                <a:ln>
                  <a:noFill/>
                </a:ln>
                <a:solidFill>
                  <a:srgbClr val="251E20"/>
                </a:solidFill>
                <a:effectLst/>
                <a:uLnTx/>
                <a:uFillTx/>
                <a:latin typeface="Roboto"/>
                <a:ea typeface="+mn-ea"/>
                <a:cs typeface="+mn-cs"/>
              </a:rPr>
              <a:t>Будем рады услышать ваши вопросы!</a:t>
            </a:r>
            <a:endParaRPr kumimoji="0" lang="en-US" sz="1600" b="1" i="0" u="none" strike="noStrike" kern="1200" cap="none" spc="160" normalizeH="0" baseline="0" noProof="0" dirty="0">
              <a:ln>
                <a:noFill/>
              </a:ln>
              <a:solidFill>
                <a:srgbClr val="251E20"/>
              </a:solidFill>
              <a:effectLst/>
              <a:uLnTx/>
              <a:uFillTx/>
              <a:latin typeface="Roboto"/>
              <a:ea typeface="+mn-ea"/>
              <a:cs typeface="+mn-cs"/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1893896" y="514350"/>
            <a:ext cx="5514557" cy="4162828"/>
            <a:chOff x="0" y="0"/>
            <a:chExt cx="9052174" cy="6833303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9052175" cy="6833302"/>
            </a:xfrm>
            <a:custGeom>
              <a:avLst/>
              <a:gdLst/>
              <a:ahLst/>
              <a:cxnLst/>
              <a:rect l="l" t="t" r="r" b="b"/>
              <a:pathLst>
                <a:path w="9052175" h="6833302">
                  <a:moveTo>
                    <a:pt x="0" y="0"/>
                  </a:moveTo>
                  <a:lnTo>
                    <a:pt x="0" y="6833302"/>
                  </a:lnTo>
                  <a:lnTo>
                    <a:pt x="9052175" y="6833302"/>
                  </a:lnTo>
                  <a:lnTo>
                    <a:pt x="9052175" y="0"/>
                  </a:lnTo>
                  <a:lnTo>
                    <a:pt x="0" y="0"/>
                  </a:lnTo>
                  <a:close/>
                  <a:moveTo>
                    <a:pt x="8991214" y="6772342"/>
                  </a:moveTo>
                  <a:lnTo>
                    <a:pt x="59690" y="6772342"/>
                  </a:lnTo>
                  <a:lnTo>
                    <a:pt x="59690" y="59690"/>
                  </a:lnTo>
                  <a:lnTo>
                    <a:pt x="8991214" y="59690"/>
                  </a:lnTo>
                  <a:lnTo>
                    <a:pt x="8991214" y="6772342"/>
                  </a:lnTo>
                  <a:close/>
                </a:path>
              </a:pathLst>
            </a:custGeom>
            <a:solidFill>
              <a:srgbClr val="251E20"/>
            </a:solidFill>
          </p:spPr>
        </p:sp>
      </p:grpSp>
      <p:sp>
        <p:nvSpPr>
          <p:cNvPr id="5" name="TextBox 5"/>
          <p:cNvSpPr txBox="1"/>
          <p:nvPr/>
        </p:nvSpPr>
        <p:spPr>
          <a:xfrm>
            <a:off x="2381455" y="963454"/>
            <a:ext cx="4539439" cy="5129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ts val="396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72" normalizeH="0" baseline="0" noProof="0" dirty="0">
                <a:ln>
                  <a:noFill/>
                </a:ln>
                <a:solidFill>
                  <a:srgbClr val="251E20"/>
                </a:solidFill>
                <a:effectLst/>
                <a:uLnTx/>
                <a:uFillTx/>
                <a:latin typeface="Roboto"/>
                <a:ea typeface="+mn-ea"/>
                <a:cs typeface="+mn-cs"/>
              </a:rPr>
              <a:t>НАШИ КОНТАКТЫ</a:t>
            </a:r>
            <a:endParaRPr kumimoji="0" lang="en-US" sz="3600" b="1" i="0" u="none" strike="noStrike" kern="1200" cap="none" spc="72" normalizeH="0" baseline="0" noProof="0" dirty="0">
              <a:ln>
                <a:noFill/>
              </a:ln>
              <a:solidFill>
                <a:srgbClr val="251E20"/>
              </a:solidFill>
              <a:effectLst/>
              <a:uLnTx/>
              <a:uFillTx/>
              <a:latin typeface="Roboto"/>
              <a:ea typeface="+mn-ea"/>
              <a:cs typeface="+mn-cs"/>
            </a:endParaRPr>
          </a:p>
        </p:txBody>
      </p:sp>
      <p:sp>
        <p:nvSpPr>
          <p:cNvPr id="6" name="AutoShape 6"/>
          <p:cNvSpPr/>
          <p:nvPr/>
        </p:nvSpPr>
        <p:spPr>
          <a:xfrm>
            <a:off x="8856275" y="2093776"/>
            <a:ext cx="20893" cy="380341"/>
          </a:xfrm>
          <a:prstGeom prst="rect">
            <a:avLst/>
          </a:prstGeom>
          <a:solidFill>
            <a:srgbClr val="251E20"/>
          </a:solidFill>
        </p:spPr>
      </p:sp>
      <p:sp>
        <p:nvSpPr>
          <p:cNvPr id="7" name="AutoShape 7"/>
          <p:cNvSpPr/>
          <p:nvPr/>
        </p:nvSpPr>
        <p:spPr>
          <a:xfrm>
            <a:off x="8856275" y="1370464"/>
            <a:ext cx="20893" cy="380341"/>
          </a:xfrm>
          <a:prstGeom prst="rect">
            <a:avLst/>
          </a:prstGeom>
          <a:solidFill>
            <a:srgbClr val="251E20"/>
          </a:solidFill>
        </p:spPr>
      </p:sp>
      <p:grpSp>
        <p:nvGrpSpPr>
          <p:cNvPr id="9" name="Group 9"/>
          <p:cNvGrpSpPr/>
          <p:nvPr/>
        </p:nvGrpSpPr>
        <p:grpSpPr>
          <a:xfrm>
            <a:off x="2381453" y="1855893"/>
            <a:ext cx="4539441" cy="1795260"/>
            <a:chOff x="-6" y="-24330"/>
            <a:chExt cx="12105176" cy="5770916"/>
          </a:xfrm>
        </p:grpSpPr>
        <p:sp>
          <p:nvSpPr>
            <p:cNvPr id="10" name="TextBox 10"/>
            <p:cNvSpPr txBox="1"/>
            <p:nvPr/>
          </p:nvSpPr>
          <p:spPr>
            <a:xfrm>
              <a:off x="-3" y="-24330"/>
              <a:ext cx="12105170" cy="79075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ts val="21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500" b="0" i="0" u="sng" strike="noStrike" kern="1200" cap="none" spc="180" normalizeH="0" baseline="0" noProof="0" dirty="0">
                  <a:ln>
                    <a:noFill/>
                  </a:ln>
                  <a:solidFill>
                    <a:srgbClr val="251E20"/>
                  </a:solidFill>
                  <a:effectLst/>
                  <a:uLnTx/>
                  <a:uFillTx/>
                  <a:latin typeface="Roboto"/>
                  <a:ea typeface="+mn-ea"/>
                  <a:cs typeface="+mn-cs"/>
                </a:rPr>
                <a:t>Контакт:</a:t>
              </a:r>
              <a:endParaRPr kumimoji="0" lang="en-US" sz="1500" b="0" i="0" u="sng" strike="noStrike" kern="1200" cap="none" spc="180" normalizeH="0" baseline="0" noProof="0" dirty="0">
                <a:ln>
                  <a:noFill/>
                </a:ln>
                <a:solidFill>
                  <a:srgbClr val="251E20"/>
                </a:solidFill>
                <a:effectLst/>
                <a:uLnTx/>
                <a:uFillTx/>
                <a:latin typeface="Roboto"/>
                <a:ea typeface="+mn-ea"/>
                <a:cs typeface="+mn-cs"/>
              </a:endParaRP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-6" y="752752"/>
              <a:ext cx="12105171" cy="75020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ts val="196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400" b="0" i="0" u="none" strike="noStrike" kern="1200" cap="none" spc="28" normalizeH="0" baseline="0" noProof="0" dirty="0">
                  <a:ln>
                    <a:noFill/>
                  </a:ln>
                  <a:solidFill>
                    <a:srgbClr val="251E20"/>
                  </a:solidFill>
                  <a:effectLst/>
                  <a:uLnTx/>
                  <a:uFillTx/>
                  <a:latin typeface="Roboto"/>
                  <a:ea typeface="+mn-ea"/>
                  <a:cs typeface="+mn-cs"/>
                </a:rPr>
                <a:t>Одиноких Олег Сергеевич, генеральный директор</a:t>
              </a:r>
              <a:endParaRPr kumimoji="0" lang="en-US" sz="1400" b="0" i="0" u="none" strike="noStrike" kern="1200" cap="none" spc="28" normalizeH="0" baseline="0" noProof="0" dirty="0">
                <a:ln>
                  <a:noFill/>
                </a:ln>
                <a:solidFill>
                  <a:srgbClr val="251E20"/>
                </a:solidFill>
                <a:effectLst/>
                <a:uLnTx/>
                <a:uFillTx/>
                <a:latin typeface="Roboto"/>
                <a:ea typeface="+mn-ea"/>
                <a:cs typeface="+mn-cs"/>
              </a:endParaRP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-3" y="1759409"/>
              <a:ext cx="12105171" cy="80385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ts val="21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500" b="0" i="0" u="sng" strike="noStrike" kern="1200" cap="none" spc="180" normalizeH="0" baseline="0" noProof="0" dirty="0">
                  <a:ln>
                    <a:noFill/>
                  </a:ln>
                  <a:solidFill>
                    <a:srgbClr val="251E20"/>
                  </a:solidFill>
                  <a:effectLst/>
                  <a:uLnTx/>
                  <a:uFillTx/>
                  <a:latin typeface="Roboto"/>
                  <a:ea typeface="+mn-ea"/>
                  <a:cs typeface="+mn-cs"/>
                </a:rPr>
                <a:t>Телефон:</a:t>
              </a:r>
              <a:endParaRPr kumimoji="0" lang="en-US" sz="1500" b="0" i="0" u="sng" strike="noStrike" kern="1200" cap="none" spc="180" normalizeH="0" baseline="0" noProof="0" dirty="0">
                <a:ln>
                  <a:noFill/>
                </a:ln>
                <a:solidFill>
                  <a:srgbClr val="251E20"/>
                </a:solidFill>
                <a:effectLst/>
                <a:uLnTx/>
                <a:uFillTx/>
                <a:latin typeface="Roboto"/>
                <a:ea typeface="+mn-ea"/>
                <a:cs typeface="+mn-cs"/>
              </a:endParaRPr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2518216"/>
              <a:ext cx="12105170" cy="162205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defTabSz="457200">
                <a:lnSpc>
                  <a:spcPts val="1960"/>
                </a:lnSpc>
                <a:defRPr/>
              </a:pPr>
              <a:r>
                <a:rPr kumimoji="0" lang="ru-RU" sz="1400" b="0" i="0" u="none" strike="noStrike" kern="1200" cap="none" spc="28" normalizeH="0" baseline="0" noProof="0" dirty="0">
                  <a:ln>
                    <a:noFill/>
                  </a:ln>
                  <a:solidFill>
                    <a:srgbClr val="251E20"/>
                  </a:solidFill>
                  <a:effectLst/>
                  <a:uLnTx/>
                  <a:uFillTx/>
                  <a:latin typeface="Roboto"/>
                  <a:ea typeface="+mn-ea"/>
                  <a:cs typeface="+mn-cs"/>
                </a:rPr>
                <a:t>+7 </a:t>
              </a:r>
              <a:r>
                <a:rPr kumimoji="0" lang="en-US" sz="1400" b="0" i="0" u="none" strike="noStrike" kern="1200" cap="none" spc="28" normalizeH="0" baseline="0" noProof="0" dirty="0">
                  <a:ln>
                    <a:noFill/>
                  </a:ln>
                  <a:solidFill>
                    <a:srgbClr val="251E20"/>
                  </a:solidFill>
                  <a:effectLst/>
                  <a:uLnTx/>
                  <a:uFillTx/>
                  <a:latin typeface="Roboto"/>
                  <a:ea typeface="+mn-ea"/>
                  <a:cs typeface="+mn-cs"/>
                </a:rPr>
                <a:t>(981)</a:t>
              </a:r>
              <a:r>
                <a:rPr lang="ru-RU" sz="1400" spc="28" dirty="0">
                  <a:solidFill>
                    <a:srgbClr val="251E20"/>
                  </a:solidFill>
                  <a:latin typeface="Roboto"/>
                </a:rPr>
                <a:t> 836 </a:t>
              </a:r>
              <a:r>
                <a:rPr lang="en-US" sz="1400" spc="28" dirty="0">
                  <a:solidFill>
                    <a:srgbClr val="251E20"/>
                  </a:solidFill>
                  <a:latin typeface="Roboto"/>
                </a:rPr>
                <a:t>0833</a:t>
              </a:r>
              <a:r>
                <a:rPr lang="ru-RU" sz="1400" spc="28" dirty="0">
                  <a:solidFill>
                    <a:srgbClr val="251E20"/>
                  </a:solidFill>
                  <a:latin typeface="Roboto"/>
                </a:rPr>
                <a:t> </a:t>
              </a:r>
              <a:r>
                <a:rPr lang="en-US" sz="1400" spc="28" dirty="0">
                  <a:solidFill>
                    <a:srgbClr val="251E20"/>
                  </a:solidFill>
                  <a:latin typeface="Roboto"/>
                </a:rPr>
                <a:t>(Telegram, WhatsApp)</a:t>
              </a:r>
              <a:endParaRPr kumimoji="0" lang="en-US" sz="1400" b="0" i="0" u="none" strike="noStrike" kern="1200" cap="none" spc="28" normalizeH="0" baseline="0" noProof="0" dirty="0">
                <a:ln>
                  <a:noFill/>
                </a:ln>
                <a:solidFill>
                  <a:srgbClr val="251E20"/>
                </a:solidFill>
                <a:effectLst/>
                <a:uLnTx/>
                <a:uFillTx/>
                <a:latin typeface="Roboto"/>
                <a:ea typeface="+mn-ea"/>
                <a:cs typeface="+mn-cs"/>
              </a:endParaRPr>
            </a:p>
            <a:p>
              <a:pPr lvl="0" defTabSz="457200">
                <a:lnSpc>
                  <a:spcPts val="1960"/>
                </a:lnSpc>
                <a:defRPr/>
              </a:pPr>
              <a:r>
                <a:rPr kumimoji="0" lang="ru-RU" sz="1400" b="0" i="0" u="none" strike="noStrike" kern="1200" cap="none" spc="28" normalizeH="0" baseline="0" noProof="0" dirty="0">
                  <a:ln>
                    <a:noFill/>
                  </a:ln>
                  <a:solidFill>
                    <a:srgbClr val="251E20"/>
                  </a:solidFill>
                  <a:effectLst/>
                  <a:uLnTx/>
                  <a:uFillTx/>
                  <a:latin typeface="Roboto"/>
                  <a:ea typeface="+mn-ea"/>
                  <a:cs typeface="+mn-cs"/>
                </a:rPr>
                <a:t>+7 (981) </a:t>
              </a:r>
              <a:r>
                <a:rPr lang="en-US" sz="1400" spc="28" dirty="0">
                  <a:solidFill>
                    <a:srgbClr val="251E20"/>
                  </a:solidFill>
                  <a:latin typeface="Roboto"/>
                </a:rPr>
                <a:t>851 1770</a:t>
              </a:r>
              <a:endParaRPr kumimoji="0" lang="en-US" sz="1400" b="0" i="0" u="none" strike="noStrike" kern="1200" cap="none" spc="28" normalizeH="0" baseline="0" noProof="0" dirty="0">
                <a:ln>
                  <a:noFill/>
                </a:ln>
                <a:solidFill>
                  <a:srgbClr val="251E20"/>
                </a:solidFill>
                <a:effectLst/>
                <a:uLnTx/>
                <a:uFillTx/>
                <a:latin typeface="Roboto"/>
                <a:ea typeface="+mn-ea"/>
                <a:cs typeface="+mn-cs"/>
              </a:endParaRP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-1" y="4263450"/>
              <a:ext cx="12105171" cy="80385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ts val="21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00" b="0" i="0" u="sng" strike="noStrike" kern="1200" cap="none" spc="180" normalizeH="0" baseline="0" noProof="0" dirty="0">
                  <a:ln>
                    <a:noFill/>
                  </a:ln>
                  <a:solidFill>
                    <a:srgbClr val="251E20"/>
                  </a:solidFill>
                  <a:effectLst/>
                  <a:uLnTx/>
                  <a:uFillTx/>
                  <a:latin typeface="Roboto"/>
                  <a:ea typeface="+mn-ea"/>
                  <a:cs typeface="+mn-cs"/>
                </a:rPr>
                <a:t>E</a:t>
              </a:r>
              <a:r>
                <a:rPr kumimoji="0" lang="ru-RU" sz="1500" b="0" i="0" u="sng" strike="noStrike" kern="1200" cap="none" spc="180" normalizeH="0" baseline="0" noProof="0" dirty="0">
                  <a:ln>
                    <a:noFill/>
                  </a:ln>
                  <a:solidFill>
                    <a:srgbClr val="251E20"/>
                  </a:solidFill>
                  <a:effectLst/>
                  <a:uLnTx/>
                  <a:uFillTx/>
                  <a:latin typeface="Roboto"/>
                  <a:ea typeface="+mn-ea"/>
                  <a:cs typeface="+mn-cs"/>
                </a:rPr>
                <a:t>-</a:t>
              </a:r>
              <a:r>
                <a:rPr kumimoji="0" lang="en-US" sz="1500" b="0" i="0" u="sng" strike="noStrike" kern="1200" cap="none" spc="180" normalizeH="0" baseline="0" noProof="0" dirty="0">
                  <a:ln>
                    <a:noFill/>
                  </a:ln>
                  <a:solidFill>
                    <a:srgbClr val="251E20"/>
                  </a:solidFill>
                  <a:effectLst/>
                  <a:uLnTx/>
                  <a:uFillTx/>
                  <a:latin typeface="Roboto"/>
                  <a:ea typeface="+mn-ea"/>
                  <a:cs typeface="+mn-cs"/>
                </a:rPr>
                <a:t>mail</a:t>
              </a:r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0" y="4996385"/>
              <a:ext cx="12105170" cy="75020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ts val="196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400" spc="28" dirty="0">
                  <a:solidFill>
                    <a:srgbClr val="251E20"/>
                  </a:solidFill>
                  <a:latin typeface="Roboto"/>
                </a:rPr>
                <a:t>info</a:t>
              </a:r>
              <a:r>
                <a:rPr kumimoji="0" lang="en-US" sz="1400" b="0" i="0" u="none" strike="noStrike" kern="1200" cap="none" spc="28" normalizeH="0" baseline="0" noProof="0" dirty="0">
                  <a:ln>
                    <a:noFill/>
                  </a:ln>
                  <a:solidFill>
                    <a:srgbClr val="251E20"/>
                  </a:solidFill>
                  <a:effectLst/>
                  <a:uLnTx/>
                  <a:uFillTx/>
                  <a:latin typeface="Roboto"/>
                  <a:ea typeface="+mn-ea"/>
                  <a:cs typeface="+mn-cs"/>
                </a:rPr>
                <a:t>@aerodyne.tech</a:t>
              </a:r>
            </a:p>
          </p:txBody>
        </p:sp>
      </p:grpSp>
      <p:sp>
        <p:nvSpPr>
          <p:cNvPr id="17" name="AutoShape 17"/>
          <p:cNvSpPr/>
          <p:nvPr/>
        </p:nvSpPr>
        <p:spPr>
          <a:xfrm>
            <a:off x="514350" y="0"/>
            <a:ext cx="92580" cy="1207770"/>
          </a:xfrm>
          <a:prstGeom prst="rect">
            <a:avLst/>
          </a:prstGeom>
          <a:solidFill>
            <a:srgbClr val="251E20"/>
          </a:solidFill>
        </p:spPr>
      </p:sp>
      <p:sp>
        <p:nvSpPr>
          <p:cNvPr id="20" name="TextBox 10">
            <a:extLst>
              <a:ext uri="{FF2B5EF4-FFF2-40B4-BE49-F238E27FC236}">
                <a16:creationId xmlns:a16="http://schemas.microsoft.com/office/drawing/2014/main" id="{09317544-52EF-412F-B5BF-88E7365B43C4}"/>
              </a:ext>
            </a:extLst>
          </p:cNvPr>
          <p:cNvSpPr txBox="1"/>
          <p:nvPr/>
        </p:nvSpPr>
        <p:spPr>
          <a:xfrm>
            <a:off x="8695420" y="523875"/>
            <a:ext cx="256878" cy="2180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ts val="168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8430381-6AA6-4069-8179-034459BB2E90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251E20"/>
                </a:solidFill>
                <a:effectLst/>
                <a:uLnTx/>
                <a:uFillTx/>
                <a:latin typeface="Roboto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ts val="168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251E20"/>
              </a:solidFill>
              <a:effectLst/>
              <a:uLnTx/>
              <a:uFillTx/>
              <a:latin typeface="Roboto"/>
              <a:ea typeface="+mn-ea"/>
              <a:cs typeface="+mn-cs"/>
            </a:endParaRPr>
          </a:p>
        </p:txBody>
      </p:sp>
      <p:sp>
        <p:nvSpPr>
          <p:cNvPr id="21" name="TextBox 14">
            <a:extLst>
              <a:ext uri="{FF2B5EF4-FFF2-40B4-BE49-F238E27FC236}">
                <a16:creationId xmlns:a16="http://schemas.microsoft.com/office/drawing/2014/main" id="{04262A82-9D60-460B-9643-F9EED3B19023}"/>
              </a:ext>
            </a:extLst>
          </p:cNvPr>
          <p:cNvSpPr txBox="1"/>
          <p:nvPr/>
        </p:nvSpPr>
        <p:spPr>
          <a:xfrm>
            <a:off x="2381455" y="3784844"/>
            <a:ext cx="4539439" cy="2693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ts val="2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sng" strike="noStrike" kern="1200" cap="none" spc="180" normalizeH="0" baseline="0" noProof="0" dirty="0">
                <a:ln>
                  <a:noFill/>
                </a:ln>
                <a:solidFill>
                  <a:srgbClr val="251E20"/>
                </a:solidFill>
                <a:effectLst/>
                <a:uLnTx/>
                <a:uFillTx/>
                <a:latin typeface="Roboto"/>
                <a:ea typeface="+mn-ea"/>
                <a:cs typeface="+mn-cs"/>
              </a:rPr>
              <a:t>WEB</a:t>
            </a:r>
          </a:p>
        </p:txBody>
      </p:sp>
      <p:sp>
        <p:nvSpPr>
          <p:cNvPr id="22" name="TextBox 15">
            <a:extLst>
              <a:ext uri="{FF2B5EF4-FFF2-40B4-BE49-F238E27FC236}">
                <a16:creationId xmlns:a16="http://schemas.microsoft.com/office/drawing/2014/main" id="{4F6249F9-69C3-483B-8C78-8C8858AB9AEC}"/>
              </a:ext>
            </a:extLst>
          </p:cNvPr>
          <p:cNvSpPr txBox="1"/>
          <p:nvPr/>
        </p:nvSpPr>
        <p:spPr>
          <a:xfrm>
            <a:off x="2381455" y="4037634"/>
            <a:ext cx="4539439" cy="2564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ts val="196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  <a:hlinkClick r:id="rId2"/>
              </a:rPr>
              <a:t>https://aerodyne.tech/</a:t>
            </a:r>
            <a:endParaRPr kumimoji="0" lang="en-US" sz="1400" b="0" i="0" u="none" strike="noStrike" kern="1200" cap="none" spc="28" normalizeH="0" baseline="0" noProof="0" dirty="0">
              <a:ln>
                <a:noFill/>
              </a:ln>
              <a:solidFill>
                <a:srgbClr val="251E20"/>
              </a:solidFill>
              <a:effectLst/>
              <a:uLnTx/>
              <a:uFillTx/>
              <a:latin typeface="Roboto"/>
              <a:ea typeface="+mn-ea"/>
              <a:cs typeface="+mn-cs"/>
            </a:endParaRPr>
          </a:p>
        </p:txBody>
      </p:sp>
      <p:sp>
        <p:nvSpPr>
          <p:cNvPr id="23" name="TextBox 17">
            <a:extLst>
              <a:ext uri="{FF2B5EF4-FFF2-40B4-BE49-F238E27FC236}">
                <a16:creationId xmlns:a16="http://schemas.microsoft.com/office/drawing/2014/main" id="{7761D2F5-B681-4363-A9EC-71F86A0CE66F}"/>
              </a:ext>
            </a:extLst>
          </p:cNvPr>
          <p:cNvSpPr txBox="1"/>
          <p:nvPr/>
        </p:nvSpPr>
        <p:spPr>
          <a:xfrm rot="5400000">
            <a:off x="7836765" y="3603969"/>
            <a:ext cx="1614345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ts val="16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72" normalizeH="0" baseline="0" noProof="0" dirty="0">
                <a:ln>
                  <a:noFill/>
                </a:ln>
                <a:solidFill>
                  <a:srgbClr val="251E20"/>
                </a:solidFill>
                <a:effectLst/>
                <a:uLnTx/>
                <a:uFillTx/>
                <a:latin typeface="Roboto"/>
                <a:ea typeface="+mn-ea"/>
                <a:cs typeface="+mn-cs"/>
              </a:rPr>
              <a:t>ООО </a:t>
            </a:r>
            <a:r>
              <a:rPr kumimoji="0" lang="ru-RU" sz="1200" b="0" i="0" u="none" strike="noStrike" kern="1200" cap="none" spc="72" normalizeH="0" baseline="0" noProof="0" dirty="0" err="1">
                <a:ln>
                  <a:noFill/>
                </a:ln>
                <a:solidFill>
                  <a:srgbClr val="251E20"/>
                </a:solidFill>
                <a:effectLst/>
                <a:uLnTx/>
                <a:uFillTx/>
                <a:latin typeface="Roboto"/>
                <a:ea typeface="+mn-ea"/>
                <a:cs typeface="+mn-cs"/>
              </a:rPr>
              <a:t>Аэродин</a:t>
            </a:r>
            <a:br>
              <a:rPr kumimoji="0" lang="ru-RU" sz="1200" b="0" i="0" u="none" strike="noStrike" kern="1200" cap="none" spc="72" normalizeH="0" baseline="0" noProof="0" dirty="0">
                <a:ln>
                  <a:noFill/>
                </a:ln>
                <a:solidFill>
                  <a:srgbClr val="251E20"/>
                </a:solidFill>
                <a:effectLst/>
                <a:uLnTx/>
                <a:uFillTx/>
                <a:latin typeface="Roboto"/>
                <a:ea typeface="+mn-ea"/>
                <a:cs typeface="+mn-cs"/>
              </a:rPr>
            </a:br>
            <a:r>
              <a:rPr kumimoji="0" lang="en-US" sz="1200" b="0" i="0" u="none" strike="noStrike" kern="1200" cap="none" spc="72" normalizeH="0" baseline="0" noProof="0" dirty="0">
                <a:ln>
                  <a:noFill/>
                </a:ln>
                <a:solidFill>
                  <a:srgbClr val="251E20"/>
                </a:solidFill>
                <a:effectLst/>
                <a:uLnTx/>
                <a:uFillTx/>
                <a:latin typeface="Roboto"/>
                <a:ea typeface="+mn-ea"/>
                <a:cs typeface="+mn-cs"/>
              </a:rPr>
              <a:t> </a:t>
            </a:r>
          </a:p>
        </p:txBody>
      </p:sp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C5FE827B-A457-4142-8212-E19E1CCDFD6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03" t="34250" r="25442" b="39500"/>
          <a:stretch/>
        </p:blipFill>
        <p:spPr>
          <a:xfrm>
            <a:off x="5105215" y="3896974"/>
            <a:ext cx="2018100" cy="596511"/>
          </a:xfrm>
          <a:prstGeom prst="rect">
            <a:avLst/>
          </a:prstGeom>
        </p:spPr>
      </p:pic>
      <p:sp>
        <p:nvSpPr>
          <p:cNvPr id="25" name="TextBox 17">
            <a:extLst>
              <a:ext uri="{FF2B5EF4-FFF2-40B4-BE49-F238E27FC236}">
                <a16:creationId xmlns:a16="http://schemas.microsoft.com/office/drawing/2014/main" id="{B60FDC85-99F7-4F46-987F-8EA8E535099D}"/>
              </a:ext>
            </a:extLst>
          </p:cNvPr>
          <p:cNvSpPr txBox="1"/>
          <p:nvPr/>
        </p:nvSpPr>
        <p:spPr>
          <a:xfrm>
            <a:off x="2381453" y="1565013"/>
            <a:ext cx="4107400" cy="4199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ts val="16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72" normalizeH="0" baseline="0" noProof="0" dirty="0">
                <a:ln>
                  <a:noFill/>
                </a:ln>
                <a:solidFill>
                  <a:srgbClr val="251E20"/>
                </a:solidFill>
                <a:effectLst/>
                <a:uLnTx/>
                <a:uFillTx/>
                <a:latin typeface="Roboto"/>
                <a:ea typeface="+mn-ea"/>
                <a:cs typeface="+mn-cs"/>
              </a:rPr>
              <a:t>ООО </a:t>
            </a:r>
            <a:r>
              <a:rPr lang="ru-RU" sz="1600" spc="72" dirty="0">
                <a:solidFill>
                  <a:srgbClr val="251E20"/>
                </a:solidFill>
                <a:latin typeface="Roboto"/>
              </a:rPr>
              <a:t>«</a:t>
            </a:r>
            <a:r>
              <a:rPr kumimoji="0" lang="ru-RU" sz="1600" b="0" i="0" u="none" strike="noStrike" kern="1200" cap="none" spc="72" normalizeH="0" baseline="0" noProof="0" dirty="0">
                <a:ln>
                  <a:noFill/>
                </a:ln>
                <a:solidFill>
                  <a:srgbClr val="251E20"/>
                </a:solidFill>
                <a:effectLst/>
                <a:uLnTx/>
                <a:uFillTx/>
                <a:latin typeface="Roboto"/>
                <a:ea typeface="+mn-ea"/>
                <a:cs typeface="+mn-cs"/>
              </a:rPr>
              <a:t>Аэродин</a:t>
            </a:r>
            <a:r>
              <a:rPr lang="ru-RU" sz="1600" spc="72" dirty="0">
                <a:solidFill>
                  <a:srgbClr val="251E20"/>
                </a:solidFill>
                <a:latin typeface="Roboto"/>
              </a:rPr>
              <a:t>», г. Санкт-Петербург</a:t>
            </a:r>
            <a:br>
              <a:rPr kumimoji="0" lang="ru-RU" sz="1200" b="0" i="0" u="none" strike="noStrike" kern="1200" cap="none" spc="72" normalizeH="0" baseline="0" noProof="0" dirty="0">
                <a:ln>
                  <a:noFill/>
                </a:ln>
                <a:solidFill>
                  <a:srgbClr val="251E20"/>
                </a:solidFill>
                <a:effectLst/>
                <a:uLnTx/>
                <a:uFillTx/>
                <a:latin typeface="Roboto"/>
                <a:ea typeface="+mn-ea"/>
                <a:cs typeface="+mn-cs"/>
              </a:rPr>
            </a:br>
            <a:r>
              <a:rPr kumimoji="0" lang="en-US" sz="1200" b="0" i="0" u="none" strike="noStrike" kern="1200" cap="none" spc="72" normalizeH="0" baseline="0" noProof="0" dirty="0">
                <a:ln>
                  <a:noFill/>
                </a:ln>
                <a:solidFill>
                  <a:srgbClr val="251E20"/>
                </a:solidFill>
                <a:effectLst/>
                <a:uLnTx/>
                <a:uFillTx/>
                <a:latin typeface="Roboto"/>
                <a:ea typeface="+mn-ea"/>
                <a:cs typeface="+mn-cs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61467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711"/>
    </mc:Choice>
    <mc:Fallback xmlns="">
      <p:transition spd="slow" advTm="7711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3292</TotalTime>
  <Words>212</Words>
  <Application>Microsoft Office PowerPoint</Application>
  <PresentationFormat>Экран (16:9)</PresentationFormat>
  <Paragraphs>80</Paragraphs>
  <Slides>5</Slides>
  <Notes>3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5</vt:i4>
      </vt:variant>
      <vt:variant>
        <vt:lpstr>Произвольные показы</vt:lpstr>
      </vt:variant>
      <vt:variant>
        <vt:i4>1</vt:i4>
      </vt:variant>
    </vt:vector>
  </HeadingPairs>
  <TitlesOfParts>
    <vt:vector size="12" baseType="lpstr">
      <vt:lpstr>Arial</vt:lpstr>
      <vt:lpstr>Calibri</vt:lpstr>
      <vt:lpstr>Druk Text Wide Cyr</vt:lpstr>
      <vt:lpstr>Roboto</vt:lpstr>
      <vt:lpstr>Office Theme</vt:lpstr>
      <vt:lpstr>1_Office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Произвольный показ 1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докладаНазвание докладаНазвание доклада</dc:title>
  <dc:creator>new</dc:creator>
  <cp:lastModifiedBy>Oleg Odinokikh</cp:lastModifiedBy>
  <cp:revision>142</cp:revision>
  <dcterms:created xsi:type="dcterms:W3CDTF">2022-02-03T10:58:24Z</dcterms:created>
  <dcterms:modified xsi:type="dcterms:W3CDTF">2025-03-31T14:00:54Z</dcterms:modified>
</cp:coreProperties>
</file>